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5" r:id="rId2"/>
    <p:sldId id="257" r:id="rId3"/>
    <p:sldId id="285" r:id="rId4"/>
    <p:sldId id="260" r:id="rId5"/>
    <p:sldId id="258" r:id="rId6"/>
    <p:sldId id="286" r:id="rId7"/>
    <p:sldId id="287" r:id="rId8"/>
    <p:sldId id="263" r:id="rId9"/>
    <p:sldId id="284" r:id="rId10"/>
    <p:sldId id="283" r:id="rId11"/>
    <p:sldId id="277" r:id="rId12"/>
    <p:sldId id="280" r:id="rId13"/>
    <p:sldId id="288" r:id="rId14"/>
    <p:sldId id="281" r:id="rId15"/>
    <p:sldId id="289" r:id="rId16"/>
    <p:sldId id="291" r:id="rId17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896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-435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A445B6E6-522A-414C-8774-861D5C4AFBD3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11 דצמבר 17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8965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-4355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FE037FB0-595B-40EF-A0BA-20862A72C3E0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8962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-434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05D9176-D5EC-4350-80ED-582FA9A6ECA9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8962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-4343" y="868913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94165F4-379C-44F2-8E89-DB43904FE854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dirty="0"/>
              <a:t>הערה: כדי לשנות תמונות בשקופית זו, בחר תמונה ומחק אותה. לאחר מכן לחץ על סמל הוספת התמונה</a:t>
            </a:r>
          </a:p>
          <a:p>
            <a:pPr rtl="1"/>
            <a:r>
              <a:rPr lang="he-IL" dirty="0"/>
              <a:t>במציין המיקום כדי </a:t>
            </a:r>
            <a:r>
              <a:rPr lang="he-IL" noProof="0" dirty="0"/>
              <a:t>להוסיף</a:t>
            </a:r>
            <a:r>
              <a:rPr lang="he-IL" dirty="0"/>
              <a:t> תמונה משלך.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B94165F4-379C-44F2-8E89-DB43904FE854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smtClean="0"/>
              <a:pPr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670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7040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noProof="0" smtClean="0"/>
              <a:pPr/>
              <a:t>13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4070538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smtClean="0"/>
              <a:pPr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1502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smtClean="0"/>
              <a:pPr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9134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dirty="0"/>
              <a:t>הערה: כדי לשנות תמונות בשקופית זו, בחר תמונה ומחק אותה. לאחר מכן לחץ על סמל הוספת התמונה</a:t>
            </a:r>
          </a:p>
          <a:p>
            <a:pPr rtl="1"/>
            <a:r>
              <a:rPr lang="he-IL" dirty="0"/>
              <a:t>במציין המיקום כדי להוסיף תמונה משלך.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B94165F4-379C-44F2-8E89-DB43904FE854}" type="slidenum">
              <a:rPr lang="he-IL" smtClean="0"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821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255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dirty="0"/>
              <a:t>הערה: כדי לשנות תמונות בשקופית זו, בחר תמונה ומחק אותה. לאחר מכן לחץ על סמל הוספת התמונה</a:t>
            </a:r>
          </a:p>
          <a:p>
            <a:pPr rtl="1"/>
            <a:r>
              <a:rPr lang="he-IL" dirty="0"/>
              <a:t>במציין המיקום כדי להוסיף תמונה משלך.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B94165F4-379C-44F2-8E89-DB43904FE854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dirty="0"/>
              <a:t>הערה: כדי לשנות תמונות בשקופית זו, בחר תמונה ומחק אותה. לאחר מכן לחץ על סמל הוספת התמונה</a:t>
            </a:r>
          </a:p>
          <a:p>
            <a:pPr rtl="1"/>
            <a:r>
              <a:rPr lang="he-IL" dirty="0"/>
              <a:t>במציין המיקום כדי להוסיף תמונה משלך.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B94165F4-379C-44F2-8E89-DB43904FE854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smtClean="0"/>
              <a:pPr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5863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407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noProof="0" smtClean="0"/>
              <a:pPr/>
              <a:t>8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283223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smtClean="0"/>
              <a:pPr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058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he-IL" smtClean="0"/>
              <a:pPr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8753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1" anchor="b">
            <a:normAutofit/>
          </a:bodyPr>
          <a:lstStyle>
            <a:lvl1pPr algn="r" rtl="1">
              <a:defRPr sz="6600"/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r>
              <a:rPr lang="he-IL" noProof="0" smtClean="0"/>
              <a:t>לחץ כדי לערוך סגנון כותרת משנה של תבנית בסיס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AC04B63-CB0C-4F70-BE4C-6CC37904C3DA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b">
            <a:normAutofit/>
          </a:bodyPr>
          <a:lstStyle>
            <a:lvl1pPr algn="r" rtl="1">
              <a:defRPr sz="4800"/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8265997E-005F-4D51-95F8-EEEF72C7942C}" type="datetime8">
              <a:rPr lang="he-IL" noProof="0" smtClean="0"/>
              <a:t>11 דצמבר 17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9C03C58-465B-42F2-8BA3-01664A6B69B6}" type="slidenum">
              <a:rPr lang="he-IL" noProof="0" smtClean="0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צורה חופשית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צורה חופשית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5436DE-88E4-4262-8A4A-3DA54B64A92B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צורה חופשית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צורה חופשית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צורה חופשית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7CC07F5-16F3-4BD3-AD6D-B41857D776FD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צורה חופשית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69BAAB2-BF46-4525-95E2-21D832C9AB01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E4B8082-0C9C-4822-A271-AD503912371E}" type="datetime8">
              <a:rPr lang="he-IL" smtClean="0"/>
              <a:t>11 דצמבר 17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9C03C58-465B-42F2-8BA3-01664A6B69B6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עלים ריק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7F388519-F156-46E4-939E-3CE9297887F6}" type="datetime8">
              <a:rPr lang="he-IL" smtClean="0"/>
              <a:t>11 דצמבר 17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9C03C58-465B-42F2-8BA3-01664A6B69B6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צורה חופשית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צורה חופשית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720B24-A2C2-4958-BBA0-78CB62526C86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vert270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4EAD5B-64E9-4130-9013-EC17C33B0AA9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295383" y="609600"/>
            <a:ext cx="1066800" cy="56388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2573880" y="609600"/>
            <a:ext cx="8322734" cy="5638800"/>
          </a:xfrm>
        </p:spPr>
        <p:txBody>
          <a:bodyPr vert="vert270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C3E8C45-0D3B-429B-8526-09F22F83D5E3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תמונה עם כיתוב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 flipH="1">
            <a:off x="3895306" y="152400"/>
            <a:ext cx="8102599" cy="6248400"/>
            <a:chOff x="1097557" y="700499"/>
            <a:chExt cx="7498976" cy="5278764"/>
          </a:xfrm>
        </p:grpSpPr>
        <p:grpSp>
          <p:nvGrpSpPr>
            <p:cNvPr id="9" name="קבוצה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צורה חופשית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קבוצה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צורה חופשית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צורה חופשית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צורה חופשית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צורה חופשית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צורה חופשית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צורה חופשית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צורה חופשית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צורה חופשית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צורה חופשית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צורה חופשית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צורה חופשית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צורה חופשית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צורה חופשית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צורה חופשית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צורה חופשית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צורה חופשית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צורה חופשית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צורה חופשית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צורה חופשית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צורה חופשית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צורה חופשית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צורה חופשית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צורה חופשית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צורה חופשית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צורה חופשית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צורה חופשית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צורה חופשית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צורה חופשית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צורה חופשית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צורה חופשית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צורה חופשית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צורה חופשית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צורה חופשית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צורה חופשית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צורה חופשית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צורה חופשית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צורה חופשית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צורה חופשית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צורה חופשית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צורה חופשית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צורה חופשית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צורה חופשית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צורה חופשית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צורה חופשית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צורה חופשית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צורה חופשית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צורה חופשית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צורה חופשית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צורה חופשית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צורה חופשית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צורה חופשית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" name="צורה חופשית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7380" y="1828800"/>
            <a:ext cx="3276601" cy="2057400"/>
          </a:xfrm>
        </p:spPr>
        <p:txBody>
          <a:bodyPr rtlCol="1" anchor="b">
            <a:normAutofit/>
          </a:bodyPr>
          <a:lstStyle>
            <a:lvl1pPr algn="r" rtl="1"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68" name="מציין מיקום של תמונה 67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idx="1"/>
          </p:nvPr>
        </p:nvSpPr>
        <p:spPr>
          <a:xfrm>
            <a:off x="5066756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1">
            <a:noAutofit/>
          </a:bodyPr>
          <a:lstStyle>
            <a:lvl1pPr marL="0" indent="0" algn="ct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67380" y="3962399"/>
            <a:ext cx="3276601" cy="18288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תמונה רחבה עם כיתוב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64" name="צורה חופשית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צורה חופשית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צורה חופשית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מציין מיקום של תמונה 2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1">
            <a:normAutofit/>
          </a:bodyPr>
          <a:lstStyle>
            <a:lvl1pPr marL="0" indent="0" algn="ct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69" name="צורה חופשית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צורה חופשית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1" name="קבוצה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צורה חופשית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0"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7" name="קבוצה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צורה חופשית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0"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צורה חופשית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1">
            <a:normAutofit/>
          </a:bodyPr>
          <a:lstStyle>
            <a:lvl1pPr marL="0" indent="0" algn="ctr" rtl="1">
              <a:buNone/>
              <a:defRPr sz="18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C189A0F-E64D-47A6-B20D-FA05241A8FFA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אח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5" name="צורה חופשית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צורה חופשית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צורה חופשית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ציין מיקום של תמונה 56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097EC73-0107-48E3-98A8-6A794DF3ED3D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תי תמונו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532350" y="456330"/>
            <a:ext cx="2728043" cy="1888285"/>
          </a:xfrm>
        </p:spPr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7" name="צורה חופשית 16"/>
          <p:cNvSpPr>
            <a:spLocks/>
          </p:cNvSpPr>
          <p:nvPr userDrawn="1"/>
        </p:nvSpPr>
        <p:spPr bwMode="auto">
          <a:xfrm>
            <a:off x="3435878" y="413405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צורה חופשית 17"/>
          <p:cNvSpPr>
            <a:spLocks/>
          </p:cNvSpPr>
          <p:nvPr userDrawn="1"/>
        </p:nvSpPr>
        <p:spPr bwMode="auto">
          <a:xfrm>
            <a:off x="3492520" y="470950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צורה חופשית 18"/>
          <p:cNvSpPr>
            <a:spLocks/>
          </p:cNvSpPr>
          <p:nvPr userDrawn="1"/>
        </p:nvSpPr>
        <p:spPr bwMode="auto">
          <a:xfrm>
            <a:off x="3550177" y="545148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מציין מיקום של תמונה 26"/>
          <p:cNvSpPr>
            <a:spLocks noGrp="1"/>
          </p:cNvSpPr>
          <p:nvPr>
            <p:ph type="pic" sz="quarter" idx="13"/>
          </p:nvPr>
        </p:nvSpPr>
        <p:spPr>
          <a:xfrm flipH="1">
            <a:off x="3650763" y="651042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21" name="צורה חופשית 5"/>
          <p:cNvSpPr>
            <a:spLocks/>
          </p:cNvSpPr>
          <p:nvPr userDrawn="1"/>
        </p:nvSpPr>
        <p:spPr bwMode="auto">
          <a:xfrm flipH="1">
            <a:off x="521385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צורה חופשית 5"/>
          <p:cNvSpPr>
            <a:spLocks/>
          </p:cNvSpPr>
          <p:nvPr userDrawn="1"/>
        </p:nvSpPr>
        <p:spPr bwMode="auto">
          <a:xfrm flipH="1">
            <a:off x="581087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צורה חופשית 5"/>
          <p:cNvSpPr>
            <a:spLocks/>
          </p:cNvSpPr>
          <p:nvPr userDrawn="1"/>
        </p:nvSpPr>
        <p:spPr bwMode="auto">
          <a:xfrm rot="10800000">
            <a:off x="669781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מציין מיקום של תמונה 31"/>
          <p:cNvSpPr>
            <a:spLocks noGrp="1"/>
          </p:cNvSpPr>
          <p:nvPr>
            <p:ph type="pic" sz="quarter" idx="14"/>
          </p:nvPr>
        </p:nvSpPr>
        <p:spPr>
          <a:xfrm flipH="1">
            <a:off x="756513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B663052-ACC1-4685-ACB7-7304FA3E2ACC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לוש תמונו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 userDrawn="1">
            <p:ph type="title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7" name="צורה חופשית 5"/>
          <p:cNvSpPr>
            <a:spLocks/>
          </p:cNvSpPr>
          <p:nvPr/>
        </p:nvSpPr>
        <p:spPr bwMode="auto">
          <a:xfrm rot="16457109" flipV="1">
            <a:off x="7200744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צורה חופשית 5"/>
          <p:cNvSpPr>
            <a:spLocks/>
          </p:cNvSpPr>
          <p:nvPr/>
        </p:nvSpPr>
        <p:spPr bwMode="auto">
          <a:xfrm rot="16360574" flipV="1">
            <a:off x="7299182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צורה חופשית 5"/>
          <p:cNvSpPr>
            <a:spLocks/>
          </p:cNvSpPr>
          <p:nvPr/>
        </p:nvSpPr>
        <p:spPr bwMode="auto">
          <a:xfrm rot="5560574" flipH="1" flipV="1">
            <a:off x="7410265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צורה חופשית 5"/>
          <p:cNvSpPr>
            <a:spLocks/>
          </p:cNvSpPr>
          <p:nvPr/>
        </p:nvSpPr>
        <p:spPr bwMode="auto">
          <a:xfrm rot="16354149">
            <a:off x="578558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צורה חופשית 5"/>
          <p:cNvSpPr>
            <a:spLocks/>
          </p:cNvSpPr>
          <p:nvPr/>
        </p:nvSpPr>
        <p:spPr bwMode="auto">
          <a:xfrm rot="16200000">
            <a:off x="663470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צורה חופשית 5"/>
          <p:cNvSpPr>
            <a:spLocks/>
          </p:cNvSpPr>
          <p:nvPr/>
        </p:nvSpPr>
        <p:spPr bwMode="auto">
          <a:xfrm rot="5400000" flipH="1">
            <a:off x="749296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צורה חופשית 5"/>
          <p:cNvSpPr>
            <a:spLocks/>
          </p:cNvSpPr>
          <p:nvPr/>
        </p:nvSpPr>
        <p:spPr bwMode="auto">
          <a:xfrm rot="16200000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צורה חופשית 5"/>
          <p:cNvSpPr>
            <a:spLocks/>
          </p:cNvSpPr>
          <p:nvPr/>
        </p:nvSpPr>
        <p:spPr bwMode="auto">
          <a:xfrm rot="16200000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צורה חופשית 5"/>
          <p:cNvSpPr>
            <a:spLocks/>
          </p:cNvSpPr>
          <p:nvPr/>
        </p:nvSpPr>
        <p:spPr bwMode="auto">
          <a:xfrm rot="16200000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מציין מיקום של תמונה 23" descr="מציין מיקום ריק להוספת תמונה. לחץ על מציין המיקום ובחר את התמונה שברצונך להוסיף."/>
          <p:cNvSpPr>
            <a:spLocks noGrp="1"/>
          </p:cNvSpPr>
          <p:nvPr userDrawn="1">
            <p:ph type="pic" sz="quarter" idx="13"/>
          </p:nvPr>
        </p:nvSpPr>
        <p:spPr>
          <a:xfrm flipH="1">
            <a:off x="7978787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1">
            <a:normAutofit/>
          </a:bodyPr>
          <a:lstStyle>
            <a:lvl1pPr marL="0" indent="0" algn="ct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27" name="מציין מיקום של תמונה 23" descr="מציין מיקום ריק להוספת תמונה. לחץ על מציין המיקום ובחר את התמונה שברצונך להוסיף."/>
          <p:cNvSpPr>
            <a:spLocks noGrp="1"/>
          </p:cNvSpPr>
          <p:nvPr userDrawn="1">
            <p:ph type="pic" sz="quarter" idx="14"/>
          </p:nvPr>
        </p:nvSpPr>
        <p:spPr>
          <a:xfrm flipH="1"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1">
            <a:normAutofit/>
          </a:bodyPr>
          <a:lstStyle>
            <a:lvl1pPr marL="0" indent="0" algn="ct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28" name="מציין מיקום של תמונה 23" descr="מציין מיקום ריק להוספת תמונה. לחץ על מציין המיקום ובחר את התמונה שברצונך להוסיף."/>
          <p:cNvSpPr>
            <a:spLocks noGrp="1"/>
          </p:cNvSpPr>
          <p:nvPr userDrawn="1">
            <p:ph type="pic" sz="quarter" idx="15"/>
          </p:nvPr>
        </p:nvSpPr>
        <p:spPr>
          <a:xfrm flipH="1">
            <a:off x="1313450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1">
            <a:normAutofit/>
          </a:bodyPr>
          <a:lstStyle>
            <a:lvl1pPr marL="0" indent="0" algn="ct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FF850B7-F9A5-4CFF-BE35-60C7BF3AF9C3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לוש תמונות עם כיתוב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39674" y="615354"/>
            <a:ext cx="4325322" cy="1067669"/>
          </a:xfrm>
        </p:spPr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22" name="צורה חופשית 21"/>
          <p:cNvSpPr>
            <a:spLocks/>
          </p:cNvSpPr>
          <p:nvPr userDrawn="1"/>
        </p:nvSpPr>
        <p:spPr bwMode="auto">
          <a:xfrm rot="10800000" flipH="1">
            <a:off x="5940396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צורה חופשית 9"/>
          <p:cNvSpPr>
            <a:spLocks/>
          </p:cNvSpPr>
          <p:nvPr userDrawn="1"/>
        </p:nvSpPr>
        <p:spPr bwMode="auto">
          <a:xfrm rot="10800000" flipH="1">
            <a:off x="6088099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צורה חופשית 9"/>
          <p:cNvSpPr>
            <a:spLocks/>
          </p:cNvSpPr>
          <p:nvPr userDrawn="1"/>
        </p:nvSpPr>
        <p:spPr bwMode="auto">
          <a:xfrm rot="10800000" flipH="1">
            <a:off x="6139440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צורה חופשית 39"/>
          <p:cNvSpPr>
            <a:spLocks/>
          </p:cNvSpPr>
          <p:nvPr userDrawn="1"/>
        </p:nvSpPr>
        <p:spPr bwMode="auto">
          <a:xfrm rot="16493664" flipH="1">
            <a:off x="285187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צורה חופשית 9"/>
          <p:cNvSpPr>
            <a:spLocks/>
          </p:cNvSpPr>
          <p:nvPr userDrawn="1"/>
        </p:nvSpPr>
        <p:spPr bwMode="auto">
          <a:xfrm rot="16493664" flipH="1">
            <a:off x="297477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צורה חופשית 9"/>
          <p:cNvSpPr>
            <a:spLocks/>
          </p:cNvSpPr>
          <p:nvPr userDrawn="1"/>
        </p:nvSpPr>
        <p:spPr bwMode="auto">
          <a:xfrm rot="16493664" flipH="1">
            <a:off x="303233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צורה חופשית 42"/>
          <p:cNvSpPr>
            <a:spLocks/>
          </p:cNvSpPr>
          <p:nvPr userDrawn="1"/>
        </p:nvSpPr>
        <p:spPr bwMode="auto">
          <a:xfrm rot="15762212" flipH="1">
            <a:off x="587027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צורה חופשית 9"/>
          <p:cNvSpPr>
            <a:spLocks/>
          </p:cNvSpPr>
          <p:nvPr userDrawn="1"/>
        </p:nvSpPr>
        <p:spPr bwMode="auto">
          <a:xfrm rot="15762212" flipH="1">
            <a:off x="691408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צורה חופשית 9"/>
          <p:cNvSpPr>
            <a:spLocks/>
          </p:cNvSpPr>
          <p:nvPr userDrawn="1"/>
        </p:nvSpPr>
        <p:spPr bwMode="auto">
          <a:xfrm rot="15762212" flipH="1">
            <a:off x="734070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צורה חופשית 45"/>
          <p:cNvSpPr>
            <a:spLocks/>
          </p:cNvSpPr>
          <p:nvPr userDrawn="1"/>
        </p:nvSpPr>
        <p:spPr bwMode="auto">
          <a:xfrm>
            <a:off x="3174999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צורה חופשית 46"/>
          <p:cNvSpPr>
            <a:spLocks/>
          </p:cNvSpPr>
          <p:nvPr userDrawn="1"/>
        </p:nvSpPr>
        <p:spPr bwMode="auto">
          <a:xfrm>
            <a:off x="3226816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צורה חופשית 47"/>
          <p:cNvSpPr>
            <a:spLocks/>
          </p:cNvSpPr>
          <p:nvPr userDrawn="1"/>
        </p:nvSpPr>
        <p:spPr bwMode="auto">
          <a:xfrm>
            <a:off x="3273384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ציין מיקום של תמונה 37"/>
          <p:cNvSpPr>
            <a:spLocks noGrp="1"/>
          </p:cNvSpPr>
          <p:nvPr>
            <p:ph type="pic" sz="quarter" idx="13"/>
          </p:nvPr>
        </p:nvSpPr>
        <p:spPr>
          <a:xfrm flipH="1">
            <a:off x="6445428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50" name="מציין מיקום של תמונה 37"/>
          <p:cNvSpPr>
            <a:spLocks noGrp="1"/>
          </p:cNvSpPr>
          <p:nvPr>
            <p:ph type="pic" sz="quarter" idx="14"/>
          </p:nvPr>
        </p:nvSpPr>
        <p:spPr>
          <a:xfrm flipH="1">
            <a:off x="3765297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51" name="מציין מיקום של תמונה 37"/>
          <p:cNvSpPr>
            <a:spLocks noGrp="1"/>
          </p:cNvSpPr>
          <p:nvPr>
            <p:ph type="pic" sz="quarter" idx="15"/>
          </p:nvPr>
        </p:nvSpPr>
        <p:spPr>
          <a:xfrm flipH="1">
            <a:off x="1265296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52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3437993" y="4409643"/>
            <a:ext cx="2590801" cy="1793032"/>
          </a:xfrm>
        </p:spPr>
        <p:txBody>
          <a:bodyPr rtlCol="1" anchor="ctr">
            <a:normAutofit/>
          </a:bodyPr>
          <a:lstStyle>
            <a:lvl1pPr marL="0" indent="0" algn="ctr" rtl="1">
              <a:buNone/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 userDrawn="1"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 userDrawn="1"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5D84E-77D8-4D75-9C87-F7A0F92A017F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ארבע תמונו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 userDrawn="1">
            <p:ph type="title"/>
          </p:nvPr>
        </p:nvSpPr>
        <p:spPr/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29" name="צורה חופשית 5"/>
          <p:cNvSpPr>
            <a:spLocks/>
          </p:cNvSpPr>
          <p:nvPr/>
        </p:nvSpPr>
        <p:spPr bwMode="auto">
          <a:xfrm flipH="1" flipV="1">
            <a:off x="1409880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צורה חופשית 5"/>
          <p:cNvSpPr>
            <a:spLocks/>
          </p:cNvSpPr>
          <p:nvPr/>
        </p:nvSpPr>
        <p:spPr bwMode="auto">
          <a:xfrm rot="21439426" flipH="1" flipV="1">
            <a:off x="1488355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צורה חופשית 5"/>
          <p:cNvSpPr>
            <a:spLocks/>
          </p:cNvSpPr>
          <p:nvPr/>
        </p:nvSpPr>
        <p:spPr bwMode="auto">
          <a:xfrm rot="10639426" flipV="1">
            <a:off x="1547294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צורה חופשית 5"/>
          <p:cNvSpPr>
            <a:spLocks/>
          </p:cNvSpPr>
          <p:nvPr/>
        </p:nvSpPr>
        <p:spPr bwMode="auto">
          <a:xfrm>
            <a:off x="6180445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צורה חופשית 5"/>
          <p:cNvSpPr>
            <a:spLocks/>
          </p:cNvSpPr>
          <p:nvPr/>
        </p:nvSpPr>
        <p:spPr bwMode="auto">
          <a:xfrm>
            <a:off x="6235395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צורה חופשית 5"/>
          <p:cNvSpPr>
            <a:spLocks/>
          </p:cNvSpPr>
          <p:nvPr/>
        </p:nvSpPr>
        <p:spPr bwMode="auto">
          <a:xfrm rot="10800000" flipH="1">
            <a:off x="6319076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צורה חופשית 5"/>
          <p:cNvSpPr>
            <a:spLocks/>
          </p:cNvSpPr>
          <p:nvPr/>
        </p:nvSpPr>
        <p:spPr bwMode="auto">
          <a:xfrm rot="21399951" flipV="1">
            <a:off x="6140885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צורה חופשית 5"/>
          <p:cNvSpPr>
            <a:spLocks/>
          </p:cNvSpPr>
          <p:nvPr/>
        </p:nvSpPr>
        <p:spPr bwMode="auto">
          <a:xfrm flipV="1">
            <a:off x="6212492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צורה חופשית 5"/>
          <p:cNvSpPr>
            <a:spLocks/>
          </p:cNvSpPr>
          <p:nvPr/>
        </p:nvSpPr>
        <p:spPr bwMode="auto">
          <a:xfrm flipV="1">
            <a:off x="6263323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מציין מיקום של תמונה 16" descr="מציין מיקום ריק להוספת תמונה. לחץ על מציין המיקום ובחר את התמונה שברצונך להוסיף."/>
          <p:cNvSpPr>
            <a:spLocks noGrp="1"/>
          </p:cNvSpPr>
          <p:nvPr userDrawn="1">
            <p:ph type="pic" sz="quarter" idx="13"/>
          </p:nvPr>
        </p:nvSpPr>
        <p:spPr>
          <a:xfrm flipH="1">
            <a:off x="6343146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41" name="מציין מיקום של תמונה 16" descr="מציין מיקום ריק להוספת תמונה. לחץ על מציין המיקום ובחר את התמונה שברצונך להוסיף."/>
          <p:cNvSpPr>
            <a:spLocks noGrp="1"/>
          </p:cNvSpPr>
          <p:nvPr userDrawn="1">
            <p:ph type="pic" sz="quarter" idx="14"/>
          </p:nvPr>
        </p:nvSpPr>
        <p:spPr>
          <a:xfrm flipH="1">
            <a:off x="1617025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42" name="מציין מיקום של תמונה 16" descr="מציין מיקום ריק להוספת תמונה. לחץ על מציין המיקום ובחר את התמונה שברצונך להוסיף."/>
          <p:cNvSpPr>
            <a:spLocks noGrp="1"/>
          </p:cNvSpPr>
          <p:nvPr userDrawn="1">
            <p:ph type="pic" sz="quarter" idx="15"/>
          </p:nvPr>
        </p:nvSpPr>
        <p:spPr>
          <a:xfrm flipH="1">
            <a:off x="6400736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06080B2-868A-4C79-91BC-8B7218E83DA3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  <p:sp>
        <p:nvSpPr>
          <p:cNvPr id="22" name="צורה חופשית 5"/>
          <p:cNvSpPr>
            <a:spLocks/>
          </p:cNvSpPr>
          <p:nvPr userDrawn="1"/>
        </p:nvSpPr>
        <p:spPr bwMode="auto">
          <a:xfrm rot="167291" flipH="1">
            <a:off x="1477776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צורה חופשית 5"/>
          <p:cNvSpPr>
            <a:spLocks/>
          </p:cNvSpPr>
          <p:nvPr userDrawn="1"/>
        </p:nvSpPr>
        <p:spPr bwMode="auto">
          <a:xfrm flipH="1">
            <a:off x="1543091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צורה חופשית 5"/>
          <p:cNvSpPr>
            <a:spLocks/>
          </p:cNvSpPr>
          <p:nvPr userDrawn="1"/>
        </p:nvSpPr>
        <p:spPr bwMode="auto">
          <a:xfrm flipH="1">
            <a:off x="1610205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מציין מיקום של תמונה 16"/>
          <p:cNvSpPr>
            <a:spLocks noGrp="1"/>
          </p:cNvSpPr>
          <p:nvPr>
            <p:ph type="pic" sz="quarter" idx="16"/>
          </p:nvPr>
        </p:nvSpPr>
        <p:spPr>
          <a:xfrm flipH="1">
            <a:off x="1676398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לוש תמונות מלבניות עם כיתוב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21" name="צורה חופשית 20"/>
          <p:cNvSpPr>
            <a:spLocks/>
          </p:cNvSpPr>
          <p:nvPr/>
        </p:nvSpPr>
        <p:spPr bwMode="auto">
          <a:xfrm flipH="1">
            <a:off x="6120039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צורה חופשית 21"/>
          <p:cNvSpPr>
            <a:spLocks/>
          </p:cNvSpPr>
          <p:nvPr/>
        </p:nvSpPr>
        <p:spPr bwMode="auto">
          <a:xfrm flipH="1">
            <a:off x="6185353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צורה חופשית 22"/>
          <p:cNvSpPr>
            <a:spLocks/>
          </p:cNvSpPr>
          <p:nvPr/>
        </p:nvSpPr>
        <p:spPr bwMode="auto">
          <a:xfrm flipH="1">
            <a:off x="6250669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צורה חופשית 38"/>
          <p:cNvSpPr>
            <a:spLocks/>
          </p:cNvSpPr>
          <p:nvPr/>
        </p:nvSpPr>
        <p:spPr bwMode="auto">
          <a:xfrm>
            <a:off x="936169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צורה חופשית 39"/>
          <p:cNvSpPr>
            <a:spLocks/>
          </p:cNvSpPr>
          <p:nvPr/>
        </p:nvSpPr>
        <p:spPr bwMode="auto">
          <a:xfrm>
            <a:off x="1001484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צורה חופשית 40"/>
          <p:cNvSpPr>
            <a:spLocks/>
          </p:cNvSpPr>
          <p:nvPr/>
        </p:nvSpPr>
        <p:spPr bwMode="auto">
          <a:xfrm>
            <a:off x="1066798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צורה חופשית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צורה חופשית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צורה חופשית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צורה חופשית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צורה חופשית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צורה חופשית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מלבן 54"/>
          <p:cNvSpPr/>
          <p:nvPr/>
        </p:nvSpPr>
        <p:spPr>
          <a:xfrm>
            <a:off x="1114697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מציין מיקום של תמונה 13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sz="quarter" idx="13"/>
          </p:nvPr>
        </p:nvSpPr>
        <p:spPr>
          <a:xfrm>
            <a:off x="6312126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49" name="מציין מיקום של תמונה 13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50" name="מציין מיקום של תמונה 13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 userDrawn="1">
            <p:ph type="body" sz="half" idx="2"/>
          </p:nvPr>
        </p:nvSpPr>
        <p:spPr>
          <a:xfrm>
            <a:off x="1317169" y="1985417"/>
            <a:ext cx="4267201" cy="1639062"/>
          </a:xfrm>
        </p:spPr>
        <p:txBody>
          <a:bodyPr rtlCol="1" anchor="ctr">
            <a:normAutofit/>
          </a:bodyPr>
          <a:lstStyle>
            <a:lvl1pPr marL="0" indent="0" algn="ctr" rtl="1"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/>
            <a:r>
              <a:rPr lang="he-IL" noProof="0" smtClean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 userDrawn="1"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 userDrawn="1"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C21697-1115-4534-88F1-5D7C7EA30CD2}" type="datetime8">
              <a:rPr lang="he-IL" noProof="0" smtClean="0"/>
              <a:pPr/>
              <a:t>11 דצמבר 17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קבוצה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צורה חופשית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צורה חופשית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0"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0"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0"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0"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0"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0"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0"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0"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צורה חופשית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צורה חופשית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03887" y="1592487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678870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3370876" y="6563201"/>
            <a:ext cx="1044000" cy="2444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1767D4-88FC-4353-85AF-4F6E05A1A6F2}" type="datetime8">
              <a:rPr lang="he-IL" noProof="0" smtClean="0"/>
              <a:t>11 דצמבר 17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92878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C03C58-465B-42F2-8BA3-01664A6B69B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458326" y="1660436"/>
            <a:ext cx="9366667" cy="2800767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מעט ממה שקרה אצלנו</a:t>
            </a:r>
          </a:p>
          <a:p>
            <a:pPr algn="ctr"/>
            <a:r>
              <a:rPr lang="he-IL" sz="88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בחודשים האחרונים...</a:t>
            </a:r>
            <a:endParaRPr lang="he-IL" sz="88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22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 invX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102237" y="19111"/>
            <a:ext cx="1888659" cy="1015663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ספרות</a:t>
            </a:r>
            <a:endParaRPr lang="he-IL" sz="60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תמונה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32" y="1140613"/>
            <a:ext cx="5274310" cy="296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 descr="C:\Users\Elay\Downloads\IMG-20171114-WA000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70" y="3566626"/>
            <a:ext cx="5274310" cy="296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תיבת טקסט 2"/>
          <p:cNvSpPr txBox="1">
            <a:spLocks noChangeArrowheads="1"/>
          </p:cNvSpPr>
          <p:nvPr/>
        </p:nvSpPr>
        <p:spPr bwMode="auto">
          <a:xfrm flipH="1">
            <a:off x="3702542" y="205945"/>
            <a:ext cx="2769309" cy="30559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פעילות בעקבות לימוד הספר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"תאום כוונות"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של הרב סבתו. במסגרת ההערכה החלופית, נפגשו התלמידים עם פרץ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טיקטין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לוחם המופיע בספר שנפצע קשה במהלך ימי הלחימה הראשונים בגולן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לאחר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מכן סיירו התלמידים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באזור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הקרבות.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תמונה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32" y="1126099"/>
            <a:ext cx="5274310" cy="2966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תמונה 11" descr="C:\Users\Elay\Downloads\IMG-20171114-WA000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26943"/>
            <a:ext cx="2927774" cy="4818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תמונה 12" descr="C:\Users\Elay\Downloads\IMG-20171114-WA000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70" y="3552112"/>
            <a:ext cx="5274310" cy="2966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12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8005645" y="-57150"/>
            <a:ext cx="2611613" cy="1200329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אזרחות</a:t>
            </a:r>
            <a:endParaRPr lang="he-IL" sz="72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תמונה 4" descr="F:\IMG-20170927-WA000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0" y="1517015"/>
            <a:ext cx="5274310" cy="3955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 descr="F:\IMG-20170927-WA0011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8"/>
          <a:stretch/>
        </p:blipFill>
        <p:spPr bwMode="auto">
          <a:xfrm>
            <a:off x="827796" y="527730"/>
            <a:ext cx="5274310" cy="197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 descr="F:\IMG-20170927-WA000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0" y="2673985"/>
            <a:ext cx="5274310" cy="3955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תיבת טקסט 2"/>
          <p:cNvSpPr txBox="1">
            <a:spLocks noChangeArrowheads="1"/>
          </p:cNvSpPr>
          <p:nvPr/>
        </p:nvSpPr>
        <p:spPr bwMode="auto">
          <a:xfrm flipH="1">
            <a:off x="5971480" y="5686609"/>
            <a:ext cx="4985992" cy="97657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פעילות עם תלמידים חילוניים מבית ספר נופי גולן במסגרת לימודי אזרחות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D:\Document\Ofir\Desktop\רכזים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/>
          <a:stretch/>
        </p:blipFill>
        <p:spPr bwMode="auto">
          <a:xfrm>
            <a:off x="614363" y="1114427"/>
            <a:ext cx="10994854" cy="535781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8" name="מלבן 7"/>
          <p:cNvSpPr/>
          <p:nvPr/>
        </p:nvSpPr>
        <p:spPr>
          <a:xfrm>
            <a:off x="3006874" y="27580"/>
            <a:ext cx="6474849" cy="1754326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רכזים בסיור למידה</a:t>
            </a:r>
          </a:p>
          <a:p>
            <a:pPr algn="ctr"/>
            <a:r>
              <a:rPr lang="he-IL" sz="3600" b="1" cap="none" spc="0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(ביקור באנדרטת אסון המסוקים)</a:t>
            </a:r>
            <a:endParaRPr lang="he-IL" sz="36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97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prestig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6369768" y="167538"/>
            <a:ext cx="2884123" cy="1446550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פיזיקה</a:t>
            </a:r>
            <a:endParaRPr lang="he-IL" sz="88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תיבת טקסט 2"/>
          <p:cNvSpPr txBox="1">
            <a:spLocks noChangeArrowheads="1"/>
          </p:cNvSpPr>
          <p:nvPr/>
        </p:nvSpPr>
        <p:spPr bwMode="auto">
          <a:xfrm rot="19900606" flipH="1">
            <a:off x="138362" y="837825"/>
            <a:ext cx="3509279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he-IL" sz="2400" b="1" dirty="0"/>
              <a:t>תלמידי פיזיקה חוקרים תופעה פיזיקלית בשיטת "</a:t>
            </a:r>
            <a:r>
              <a:rPr lang="he-IL" sz="2400" b="1" dirty="0" err="1"/>
              <a:t>גיקסו</a:t>
            </a:r>
            <a:r>
              <a:rPr lang="he-IL" sz="2400" b="1" dirty="0"/>
              <a:t>"</a:t>
            </a:r>
            <a:endParaRPr lang="en-US" sz="24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9" y="2116609"/>
            <a:ext cx="6672262" cy="3756521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76626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 invX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 rot="1193389">
            <a:off x="10288813" y="188279"/>
            <a:ext cx="1893468" cy="1015663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ספריה</a:t>
            </a:r>
            <a:endParaRPr lang="he-IL" sz="60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286251" y="3345607"/>
            <a:ext cx="7778661" cy="3046988"/>
          </a:xfrm>
          <a:prstGeom prst="rect">
            <a:avLst/>
          </a:prstGeom>
          <a:noFill/>
          <a:ln w="3175">
            <a:noFill/>
          </a:ln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שיעור פתיחה לבני </a:t>
            </a:r>
            <a:r>
              <a:rPr lang="he-IL" sz="3200" b="1" dirty="0" err="1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המנשה</a:t>
            </a:r>
            <a:r>
              <a:rPr lang="he-IL" sz="3200" b="1" dirty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בנושא משחקים. במטרה- להפגיש אותם עם המשחקים השונים, לתת חוויה חיובית של כיף והנאה ולהכיר להם צדדים נוספים בספריה.</a:t>
            </a:r>
          </a:p>
          <a:p>
            <a:pPr algn="ctr"/>
            <a:r>
              <a:rPr lang="he-IL" sz="3200" b="1" dirty="0" smtClean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מטרת </a:t>
            </a:r>
            <a:r>
              <a:rPr lang="he-IL" sz="3200" b="1" dirty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העל היא שיגיעו, ירגישו </a:t>
            </a:r>
            <a:r>
              <a:rPr lang="he-IL" sz="3200" b="1" dirty="0" smtClean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בנוח </a:t>
            </a:r>
            <a:r>
              <a:rPr lang="he-IL" sz="3200" b="1" dirty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בספריה </a:t>
            </a:r>
            <a:r>
              <a:rPr lang="he-IL" sz="3200" b="1" dirty="0" err="1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ויהנו</a:t>
            </a:r>
            <a:r>
              <a:rPr lang="he-IL" sz="3200" b="1" dirty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he-IL" sz="3200" b="1" dirty="0" smtClean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מכל </a:t>
            </a:r>
            <a:r>
              <a:rPr lang="he-IL" sz="3200" b="1" dirty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מה שיש לספריה </a:t>
            </a:r>
            <a:r>
              <a:rPr lang="he-IL" sz="3200" b="1" dirty="0" smtClean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להציע</a:t>
            </a:r>
            <a:r>
              <a:rPr lang="he-IL" sz="3200" b="1" dirty="0">
                <a:ln w="6350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0" name="תמונה 9" descr="F:\20171114_100404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116" r="-145" b="13760"/>
          <a:stretch/>
        </p:blipFill>
        <p:spPr bwMode="auto">
          <a:xfrm>
            <a:off x="4708977" y="185262"/>
            <a:ext cx="6006478" cy="3229451"/>
          </a:xfrm>
          <a:prstGeom prst="cloud">
            <a:avLst/>
          </a:prstGeom>
          <a:noFill/>
          <a:ln w="57150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תמונה 10" descr="F:\20171114_10043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8" y="185262"/>
            <a:ext cx="4377042" cy="3678235"/>
          </a:xfrm>
          <a:prstGeom prst="cloud">
            <a:avLst/>
          </a:prstGeom>
          <a:noFill/>
          <a:ln w="57150">
            <a:solidFill>
              <a:schemeClr val="tx2"/>
            </a:solidFill>
          </a:ln>
        </p:spPr>
      </p:pic>
      <p:pic>
        <p:nvPicPr>
          <p:cNvPr id="12" name="תמונה 11" descr="F:\20171114_10042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3" y="3629025"/>
            <a:ext cx="3634508" cy="3143247"/>
          </a:xfrm>
          <a:prstGeom prst="cloud">
            <a:avLst/>
          </a:prstGeom>
          <a:noFill/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230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rot="19988197">
            <a:off x="-232008" y="513614"/>
            <a:ext cx="3825086" cy="1015663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מיזם הקריאה</a:t>
            </a:r>
          </a:p>
        </p:txBody>
      </p:sp>
      <p:sp>
        <p:nvSpPr>
          <p:cNvPr id="5" name="תיבת טקסט 2"/>
          <p:cNvSpPr txBox="1">
            <a:spLocks noChangeArrowheads="1"/>
          </p:cNvSpPr>
          <p:nvPr/>
        </p:nvSpPr>
        <p:spPr bwMode="auto">
          <a:xfrm flipH="1">
            <a:off x="1160978" y="4714544"/>
            <a:ext cx="10166640" cy="196450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בעידן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שהמסכים תופסים מקום, ומקומו של הספר נזנח. אנחנו בישיבה מעודדים את התלמידים לקרוא, ובכך להעשיר את עולמם ואת שפתם.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תלמידים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ממליצים לחבריהם ומשתפים אותם בחוויית הקריאה. כחלק מההכנה לשיתוף, התלמידים בנו מחוון שיהיה להם לעזר בהרצאה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73" y="232335"/>
            <a:ext cx="5938019" cy="421270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8" y="672546"/>
            <a:ext cx="5852667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2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prestig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66030" y="91705"/>
            <a:ext cx="5525872" cy="1446550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מיזם הקריאה</a:t>
            </a:r>
            <a:endParaRPr lang="he-IL" sz="88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תמונה 5" descr="F:\IMG-20171121-WA001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296">
            <a:off x="7954582" y="2274123"/>
            <a:ext cx="2962953" cy="39435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תמונה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950575"/>
            <a:ext cx="3439855" cy="43005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תיבת טקסט 2"/>
          <p:cNvSpPr txBox="1">
            <a:spLocks noChangeArrowheads="1"/>
          </p:cNvSpPr>
          <p:nvPr/>
        </p:nvSpPr>
        <p:spPr bwMode="auto">
          <a:xfrm rot="658872" flipH="1">
            <a:off x="7651515" y="626193"/>
            <a:ext cx="4356775" cy="1211818"/>
          </a:xfrm>
          <a:prstGeom prst="flowChartTerminator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vert="horz" wrap="square" lIns="36000" tIns="0" rIns="0" bIns="0" anchor="t" anchorCtr="0">
            <a:spAutoFit/>
          </a:bodyPr>
          <a:lstStyle/>
          <a:p>
            <a:r>
              <a:rPr lang="he-IL" sz="2800" dirty="0">
                <a:solidFill>
                  <a:srgbClr val="FFFF00"/>
                </a:solidFill>
              </a:rPr>
              <a:t>תלמידים מכיתה י ממליצים למורים בצוות על קריאת ספרים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81">
            <a:off x="7824974" y="2205845"/>
            <a:ext cx="3136651" cy="4055337"/>
          </a:xfrm>
          <a:prstGeom prst="ellipse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9"/>
          <a:stretch/>
        </p:blipFill>
        <p:spPr>
          <a:xfrm>
            <a:off x="4371975" y="1945286"/>
            <a:ext cx="3439855" cy="4377268"/>
          </a:xfrm>
          <a:prstGeom prst="ellipse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3"/>
          <a:stretch/>
        </p:blipFill>
        <p:spPr>
          <a:xfrm rot="183101">
            <a:off x="1175521" y="2133177"/>
            <a:ext cx="3162441" cy="40505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2725032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37268" y="98454"/>
            <a:ext cx="3844930" cy="6186309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dirty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חוקרים נושא 70 שנות ציונות במסגרת השכלה כללית</a:t>
            </a:r>
            <a:endParaRPr lang="he-IL" sz="66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תמונה 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8"/>
          <a:stretch/>
        </p:blipFill>
        <p:spPr bwMode="auto">
          <a:xfrm>
            <a:off x="5129213" y="1543051"/>
            <a:ext cx="5643562" cy="36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תיבת טקסט 2"/>
          <p:cNvSpPr txBox="1">
            <a:spLocks noChangeArrowheads="1"/>
          </p:cNvSpPr>
          <p:nvPr/>
        </p:nvSpPr>
        <p:spPr bwMode="auto">
          <a:xfrm flipH="1">
            <a:off x="3614734" y="5530216"/>
            <a:ext cx="8477250" cy="119919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במסגרת לימודי השכלה כללית בכיתות י' מתמודדים התלמידים עם תהליך כתיבת עבודת חקר. העבודה עוסקת ב 70 </a:t>
            </a:r>
            <a:r>
              <a:rPr lang="he-IL" sz="16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שנות </a:t>
            </a:r>
            <a:r>
              <a:rPr lang="he-IL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ציונות ומהווה בסיס ללמידה עצמאית, משמעותית ומעניינת המשלבת כלים לכתיבה והתמודדות עם בחירת נושא, מקורות מידע, קריאה ניסוח ועוד. כתיבת העבודה מלווה על ידי מורי ההיסטוריה ובשיתוף עם צוות </a:t>
            </a:r>
            <a:r>
              <a:rPr lang="he-IL" sz="1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הרמ"ים</a:t>
            </a:r>
            <a:endParaRPr lang="en-US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p:transition spd="med" advTm="10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59" y="1173242"/>
            <a:ext cx="4401259" cy="3059498"/>
          </a:xfrm>
          <a:prstGeom prst="cloud">
            <a:avLst/>
          </a:prstGeom>
          <a:noFill/>
          <a:ln>
            <a:noFill/>
          </a:ln>
        </p:spPr>
      </p:pic>
      <p:pic>
        <p:nvPicPr>
          <p:cNvPr id="9" name="תמונה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48" y="3529012"/>
            <a:ext cx="4560890" cy="3328988"/>
          </a:xfrm>
          <a:prstGeom prst="cloud">
            <a:avLst/>
          </a:prstGeom>
          <a:noFill/>
          <a:ln>
            <a:noFill/>
          </a:ln>
        </p:spPr>
      </p:pic>
      <p:sp>
        <p:nvSpPr>
          <p:cNvPr id="6" name="תיבת טקסט 2"/>
          <p:cNvSpPr txBox="1">
            <a:spLocks noChangeArrowheads="1"/>
          </p:cNvSpPr>
          <p:nvPr/>
        </p:nvSpPr>
        <p:spPr bwMode="auto">
          <a:xfrm rot="1652171" flipH="1">
            <a:off x="8195550" y="808700"/>
            <a:ext cx="4015166" cy="1430289"/>
          </a:xfrm>
          <a:prstGeom prst="flowChartTerminator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vert="horz" wrap="square" lIns="36000" tIns="0" rIns="0" bIns="0" anchor="t" anchorCtr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עידו אוחיון תלמיד השמינית </a:t>
            </a:r>
            <a:endParaRPr lang="en-US" sz="28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במאיץ החלקיקים </a:t>
            </a:r>
            <a:r>
              <a:rPr lang="he-IL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בשוויץ</a:t>
            </a:r>
            <a:endParaRPr lang="en-US" sz="28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10" name="תמונה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1" y="269659"/>
            <a:ext cx="3963414" cy="3963081"/>
          </a:xfrm>
          <a:prstGeom prst="cloud">
            <a:avLst/>
          </a:prstGeom>
          <a:noFill/>
          <a:ln>
            <a:noFill/>
          </a:ln>
        </p:spPr>
      </p:pic>
      <p:pic>
        <p:nvPicPr>
          <p:cNvPr id="11" name="תמונה 10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b="40"/>
          <a:stretch/>
        </p:blipFill>
        <p:spPr bwMode="auto">
          <a:xfrm>
            <a:off x="140751" y="3086100"/>
            <a:ext cx="5878989" cy="3586241"/>
          </a:xfrm>
          <a:prstGeom prst="cloud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1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923597" y="222333"/>
            <a:ext cx="3560590" cy="1446550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ביולוגיה</a:t>
            </a:r>
            <a:endParaRPr lang="he-IL" sz="88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תמונה 5" descr="F:\IMG-20171121-WA001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296">
            <a:off x="7954582" y="2274123"/>
            <a:ext cx="2962953" cy="39435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תמונה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950575"/>
            <a:ext cx="3439855" cy="43005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תמונה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300288"/>
            <a:ext cx="2886075" cy="381476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תיבת טקסט 2"/>
          <p:cNvSpPr txBox="1">
            <a:spLocks noChangeArrowheads="1"/>
          </p:cNvSpPr>
          <p:nvPr/>
        </p:nvSpPr>
        <p:spPr bwMode="auto">
          <a:xfrm rot="1432563" flipH="1">
            <a:off x="7926256" y="1224984"/>
            <a:ext cx="4015166" cy="637738"/>
          </a:xfrm>
          <a:prstGeom prst="flowChartTerminator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vert="horz" wrap="square" lIns="36000" tIns="0" rIns="0" bIns="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2800" dirty="0" smtClean="0">
                <a:ln>
                  <a:solidFill>
                    <a:schemeClr val="tx2"/>
                  </a:solidFill>
                </a:ln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ניתוח </a:t>
            </a:r>
            <a:r>
              <a:rPr lang="he-IL" sz="2800" dirty="0">
                <a:ln>
                  <a:solidFill>
                    <a:schemeClr val="tx2"/>
                  </a:solidFill>
                </a:ln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לב </a:t>
            </a:r>
            <a:r>
              <a:rPr lang="he-IL" sz="2800" dirty="0" smtClean="0">
                <a:ln>
                  <a:solidFill>
                    <a:schemeClr val="tx2"/>
                  </a:solidFill>
                </a:ln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בעוף ועוד</a:t>
            </a:r>
            <a:endParaRPr lang="he-IL" sz="2800" dirty="0">
              <a:ln>
                <a:solidFill>
                  <a:schemeClr val="tx2"/>
                </a:solidFill>
              </a:ln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118085" y="89475"/>
            <a:ext cx="10287000" cy="1569660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952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במסגרת שיעורי מדעים וכימייה  בכיתתה של ליאורה </a:t>
            </a:r>
            <a:r>
              <a:rPr lang="he-IL" sz="3200" b="1" dirty="0" err="1" smtClean="0">
                <a:ln w="952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גרונסייד</a:t>
            </a:r>
            <a:endParaRPr lang="he-IL" sz="3200" b="1" dirty="0" smtClean="0">
              <a:ln w="952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he-IL" sz="3200" b="1" dirty="0" smtClean="0">
                <a:ln w="952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he-IL" sz="3200" b="1" dirty="0">
                <a:ln w="952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תלמידי ט1 מכינים </a:t>
            </a:r>
            <a:r>
              <a:rPr lang="he-IL" sz="3200" b="1" dirty="0" err="1">
                <a:ln w="952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סיליפטי</a:t>
            </a:r>
            <a:r>
              <a:rPr lang="he-IL" sz="3200" b="1" dirty="0">
                <a:ln w="952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צבעוני מפולימר ובורקס.</a:t>
            </a:r>
          </a:p>
          <a:p>
            <a:pPr algn="ctr"/>
            <a:r>
              <a:rPr lang="he-IL" sz="3200" b="1" dirty="0">
                <a:ln w="952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תלמידי כיתת ט3 מזהים תרכובות אורגניות עם אינדיקטורים שונים</a:t>
            </a:r>
          </a:p>
        </p:txBody>
      </p:sp>
      <p:pic>
        <p:nvPicPr>
          <p:cNvPr id="10" name="תמונה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 b="35091"/>
          <a:stretch/>
        </p:blipFill>
        <p:spPr bwMode="auto">
          <a:xfrm>
            <a:off x="5773283" y="2111733"/>
            <a:ext cx="4716947" cy="2836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544" y="2067849"/>
            <a:ext cx="3265714" cy="2880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185586" y="-178462"/>
            <a:ext cx="7606570" cy="1446550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אנרגיות מתחדשות</a:t>
            </a:r>
            <a:endParaRPr lang="he-IL" sz="88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תמונה 1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/>
          <a:stretch/>
        </p:blipFill>
        <p:spPr bwMode="auto">
          <a:xfrm>
            <a:off x="4594738" y="2521143"/>
            <a:ext cx="3623030" cy="3955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תמונה 1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98" y="3773141"/>
            <a:ext cx="4185232" cy="2814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תמונה 1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2" y="1256415"/>
            <a:ext cx="4343715" cy="5113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תיבת טקסט 2"/>
          <p:cNvSpPr txBox="1">
            <a:spLocks noChangeArrowheads="1"/>
          </p:cNvSpPr>
          <p:nvPr/>
        </p:nvSpPr>
        <p:spPr bwMode="auto">
          <a:xfrm rot="1055317" flipH="1">
            <a:off x="7708001" y="502481"/>
            <a:ext cx="4118974" cy="3150154"/>
          </a:xfrm>
          <a:prstGeom prst="roundRect">
            <a:avLst/>
          </a:prstGeom>
          <a:ln w="190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במסגרת מבחני מיון לפרויקט אנרגיה </a:t>
            </a:r>
            <a:r>
              <a:rPr lang="he-I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ירוקה. בשיתוף </a:t>
            </a:r>
            <a:r>
              <a:rPr lang="he-I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פעולה מוצלח בין </a:t>
            </a:r>
            <a:r>
              <a:rPr lang="he-IL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גליליום</a:t>
            </a:r>
            <a:r>
              <a:rPr lang="he-I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מועצה </a:t>
            </a:r>
            <a:r>
              <a:rPr lang="he-IL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איזורית</a:t>
            </a:r>
            <a:r>
              <a:rPr lang="he-I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גולן ומרכז פסגה הוקם השנה פרויקט אנרגיות מתחדשות הכולל לימודים עיונים ומעשיים ובהמשך כתיבת עבודת גמר בהיקף של 5 יחידות לימוד</a:t>
            </a:r>
            <a:r>
              <a:rPr lang="he-I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בכיתות י' </a:t>
            </a:r>
            <a:r>
              <a:rPr lang="he-I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נפגשים התלמידים עם בעלי מקצוע מתחום האנרגיות המתחדשות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conveyor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5" y="1336585"/>
            <a:ext cx="5423055" cy="422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מלבן 7"/>
          <p:cNvSpPr/>
          <p:nvPr/>
        </p:nvSpPr>
        <p:spPr>
          <a:xfrm>
            <a:off x="2441011" y="27580"/>
            <a:ext cx="7606570" cy="1446550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אנרגיות מתחדשות</a:t>
            </a:r>
            <a:endParaRPr lang="he-IL" sz="88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תמונה 1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68" y="2597679"/>
            <a:ext cx="5423055" cy="422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תמונה 15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5" r="12896"/>
          <a:stretch/>
        </p:blipFill>
        <p:spPr bwMode="auto">
          <a:xfrm>
            <a:off x="9231086" y="1204684"/>
            <a:ext cx="2960914" cy="378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6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conveyor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5790283" y="167538"/>
            <a:ext cx="4043094" cy="1446550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dirty="0" smtClean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היסטוריה</a:t>
            </a:r>
            <a:endParaRPr lang="he-IL" sz="8800" b="1" cap="none" spc="0" dirty="0">
              <a:ln w="28575">
                <a:solidFill>
                  <a:schemeClr val="tx2"/>
                </a:solidFill>
                <a:prstDash val="solid"/>
              </a:ln>
              <a:gradFill flip="none" rotWithShape="1">
                <a:gsLst>
                  <a:gs pos="27000">
                    <a:srgbClr val="FF0000"/>
                  </a:gs>
                  <a:gs pos="7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תיבת טקסט 2"/>
          <p:cNvSpPr txBox="1">
            <a:spLocks noChangeArrowheads="1"/>
          </p:cNvSpPr>
          <p:nvPr/>
        </p:nvSpPr>
        <p:spPr bwMode="auto">
          <a:xfrm rot="20606262" flipH="1">
            <a:off x="377898" y="663175"/>
            <a:ext cx="2659779" cy="1682270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תלמידי כיתות </a:t>
            </a:r>
            <a:r>
              <a:rPr lang="he-IL" sz="2000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יב</a:t>
            </a:r>
            <a:r>
              <a:rPr lang="he-IL" sz="20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  </a:t>
            </a:r>
            <a:r>
              <a:rPr lang="he-IL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בסיור במסגרת פרויקט </a:t>
            </a:r>
            <a:r>
              <a:rPr lang="he-IL" sz="20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"בעקבות לוחמים" </a:t>
            </a:r>
            <a:r>
              <a:rPr lang="he-IL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בקצרין.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3450"/>
          <a:stretch/>
        </p:blipFill>
        <p:spPr bwMode="auto">
          <a:xfrm>
            <a:off x="2043112" y="2185988"/>
            <a:ext cx="8329613" cy="3657600"/>
          </a:xfrm>
          <a:prstGeom prst="flowChartAlternateProcess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 invX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טקסט 11"/>
          <p:cNvSpPr txBox="1">
            <a:spLocks/>
          </p:cNvSpPr>
          <p:nvPr/>
        </p:nvSpPr>
        <p:spPr>
          <a:xfrm rot="235478" flipH="1">
            <a:off x="1529753" y="353410"/>
            <a:ext cx="10377276" cy="1469248"/>
          </a:xfrm>
          <a:prstGeom prst="rect">
            <a:avLst/>
          </a:prstGeom>
          <a:noFill/>
          <a:effectLst>
            <a:glow rad="101600">
              <a:schemeClr val="tx2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he-IL" sz="3200" b="1" dirty="0">
                <a:ln w="28575">
                  <a:solidFill>
                    <a:schemeClr val="tx2"/>
                  </a:solidFill>
                  <a:prstDash val="solid"/>
                </a:ln>
                <a:gradFill flip="none" rotWithShape="1">
                  <a:gsLst>
                    <a:gs pos="27000">
                      <a:srgbClr val="FF0000"/>
                    </a:gs>
                    <a:gs pos="70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תלמידי כיתות יא שומעים את עדותו של ניצול שואה מהונגריה במסגרת סיור בהיסטוריה ביד ושם.</a:t>
            </a:r>
          </a:p>
        </p:txBody>
      </p:sp>
      <p:pic>
        <p:nvPicPr>
          <p:cNvPr id="7" name="תמונה 6" descr="F:\IMG-20171114-WA001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500313"/>
            <a:ext cx="6118542" cy="3783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" name="תמונה 7" descr="F:\IMG-20171114-WA002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7" t="17804" r="33699" b="40901"/>
          <a:stretch/>
        </p:blipFill>
        <p:spPr bwMode="auto">
          <a:xfrm>
            <a:off x="1202725" y="2034746"/>
            <a:ext cx="2850291" cy="3567770"/>
          </a:xfrm>
          <a:prstGeom prst="flowChartPunchedCard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501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:dissolve/>
      </p:transition>
    </mc:Choice>
    <mc:Fallback xmlns="">
      <p:transition spd="slow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אלבום תמונות משפחתי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071_TF03488835_TF03488835" id="{4DDF42A1-F92E-46C1-8B4C-D1667C51DCF0}" vid="{AB9D8FA8-64B1-45E9-A612-33DCBC8D3CBC}"/>
    </a:ext>
  </a:extLst>
</a:theme>
</file>

<file path=ppt/theme/theme2.xml><?xml version="1.0" encoding="utf-8"?>
<a:theme xmlns:a="http://schemas.openxmlformats.org/drawingml/2006/main" name="ערכת נושא של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אלבום תמונות משפחתי (עיצוב של טבע עם עלים ירוקים)</Template>
  <TotalTime>1769</TotalTime>
  <Words>483</Words>
  <Application>Microsoft Office PowerPoint</Application>
  <PresentationFormat>מסך רחב</PresentationFormat>
  <Paragraphs>57</Paragraphs>
  <Slides>16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Cambria</vt:lpstr>
      <vt:lpstr>Tahoma</vt:lpstr>
      <vt:lpstr>Times New Roman</vt:lpstr>
      <vt:lpstr>אלבום תמונות משפחתי 16x9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תמונה עם כיתוב</dc:title>
  <dc:creator>חגי חגי</dc:creator>
  <cp:lastModifiedBy>mazkirut</cp:lastModifiedBy>
  <cp:revision>86</cp:revision>
  <dcterms:created xsi:type="dcterms:W3CDTF">2017-07-16T15:31:15Z</dcterms:created>
  <dcterms:modified xsi:type="dcterms:W3CDTF">2017-12-11T10:03:07Z</dcterms:modified>
</cp:coreProperties>
</file>